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122d757f-5f49-9777-383d-89ed521a4094}">
          <p14:sldIdLst>
            <p14:sldId id="256"/>
          </p14:sldIdLst>
        </p14:section>
        <p14:section name="为什么" id="{36254284-c100-62b5-f54f-61498377ed6e}">
          <p14:sldIdLst>
            <p14:sldId id="257"/>
            <p14:sldId id="258"/>
            <p14:sldId id="259"/>
            <p14:sldId id="260"/>
          </p14:sldIdLst>
        </p14:section>
        <p14:section name="产品" id="{a9ea0fb4-fc1c-190f-b2e9-b2a086c24c5b}">
          <p14:sldIdLst>
            <p14:sldId id="261"/>
            <p14:sldId id="262"/>
            <p14:sldId id="263"/>
            <p14:sldId id="264"/>
            <p14:sldId id="265"/>
          </p14:sldIdLst>
        </p14:section>
        <p14:section name="接入" id="{eed56fbf-21d7-4225-77e3-64e7ef1bba56}">
          <p14:sldIdLst>
            <p14:sldId id="266"/>
          </p14:sldIdLst>
        </p14:section>
        <p14:section name="场景" id="{7314af94-2799-d792-7eb2-7bcce3fb3916}">
          <p14:sldIdLst>
            <p14:sldId id="267"/>
          </p14:sldIdLst>
        </p14:section>
        <p14:section name="规格" id="{43ff764e-b959-31d0-0abb-2e0aaec323e3}">
          <p14:sldIdLst>
            <p14:sldId id="268"/>
          </p14:sldIdLst>
        </p14:section>
        <p14:section name="商业" id="{b0c8ae41-6868-23af-4809-38869e47b332}">
          <p14:sldIdLst>
            <p14:sldId id="269"/>
            <p14:sldId id="270"/>
          </p14:sldIdLst>
        </p14:section>
        <p14:section name="结语" id="{f9c17a53-84e6-8827-b9db-0c5e9e3bba42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开场：一句话说清产品——给 AI Agent 一部真手机。右侧为产品渲染。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痛点：大模型的能力停在网页和接口层，手机上的事做不了。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核心论点：应用式必被平台抵制，物理操作是唯一可持续的方式。不点名具体厂商。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故事逻辑：对比人形机器人"硬件先行"的路径。我们是 Agent 先成熟，再给它最小的身体。不点名具体厂商。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定位：我们做的是最后一公里——物理执行层。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产品是什么：四个要点。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流程页：上排是四个角色和数据流向，下排是五步闭环。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细节 1：摄像头。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细节 2：托盘与充电。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细节 3：合规与可持续。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MCP 接入：平台、配置、工具。包名与工具名以正式发布为准。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六个场景来自官网。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规格来自官网规格表；适配范围按 6000 元以下主流机型定。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数据来源：工信部 2026 年 1–8 月通信业运行情况；中国循环经济协会；智研咨询 2026 年二手手机行业分析；家庭户数按第七次人口普查 4.94 亿户估算。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商业亮点：二手安卓手机 + Nobady Box = 零增量设备成本的 Agent 执行终端。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结尾页。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70B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103120"/>
            <a:ext cx="603504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4023360"/>
            <a:ext cx="5852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70B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64008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F9A8B"/>
                </a:solidFill>
              </a:rPr>
              <a:t>Nobady Box V1.0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7894015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9A8B"/>
                </a:solidFill>
              </a:rPr>
              <a:t>深圳煜林长晟科技有限公司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rgbClr val="070B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097280" y="2011680"/>
            <a:ext cx="996696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011680" y="3749040"/>
            <a:ext cx="8138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产品渲染" descr="img/cove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3462833"/>
          </a:xfrm>
          <a:prstGeom prst="rect">
            <a:avLst/>
          </a:prstGeom>
        </p:spPr>
      </p:pic>
      <p:pic>
        <p:nvPicPr>
          <p:cNvPr id="3" name="托盘弹出渲染" descr="img/tray_ou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3462833"/>
            <a:ext cx="6156655" cy="34628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008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22E58A"/>
                </a:solidFill>
              </a:rPr>
              <a:t>NOBADY BOX V1.0 · AI 手机仓</a:t>
            </a:r>
            <a:endParaRPr lang="en-US" sz="1300" dirty="0"/>
          </a:p>
        </p:txBody>
      </p:sp>
      <p:sp>
        <p:nvSpPr>
          <p:cNvPr id="5" name="Text 0"/>
          <p:cNvSpPr/>
          <p:nvPr>
            <p:ph idx="100" type="title" hasCustomPrompt="1"/>
          </p:nvPr>
        </p:nvSpPr>
        <p:spPr>
          <a:xfrm>
            <a:off x="640080" y="2103120"/>
            <a:ext cx="6035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给 AI Agent</a:t>
            </a:r>
            <a:endParaRPr lang="en-US" sz="4400" dirty="0"/>
          </a:p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一部真手机</a:t>
            </a:r>
            <a:endParaRPr lang="en-US" sz="44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640080" y="402336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大模型有了大脑，还差一双能操作手机的手。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Nobady Box 把一部真手机变成 Agent 通过 MCP 调用的工具。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9A8B"/>
                </a:solidFill>
              </a:rPr>
              <a:t>深圳煜林长晟科技有限公司 · 产品介绍 · 2026.10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今天的大模型，有大脑，没有手脚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7F9A8B"/>
                </a:solidFill>
              </a:rPr>
              <a:t>Agent 已经会写、会查、会调接口。但很多事只发生在手机上，而手机上的事它一件都做不了。</a:t>
            </a:r>
            <a:endParaRPr lang="en-US" sz="1600" dirty="0"/>
          </a:p>
        </p:txBody>
      </p:sp>
      <p:sp>
        <p:nvSpPr>
          <p:cNvPr id="4" name="能做"/>
          <p:cNvSpPr/>
          <p:nvPr/>
        </p:nvSpPr>
        <p:spPr>
          <a:xfrm>
            <a:off x="640080" y="2103120"/>
            <a:ext cx="5212080" cy="3108960"/>
          </a:xfrm>
          <a:prstGeom prst="roundRect">
            <a:avLst>
              <a:gd name="adj" fmla="val 3529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23317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2E58A"/>
                </a:solidFill>
              </a:rPr>
              <a:t>今天能做的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2788920"/>
            <a:ext cx="44805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E4F0E8"/>
                </a:solidFill>
              </a:rPr>
              <a:t>写文案、做分析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E4F0E8"/>
                </a:solidFill>
              </a:rPr>
              <a:t>查资料、读文档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E4F0E8"/>
                </a:solidFill>
              </a:rPr>
              <a:t>调用开放接口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E4F0E8"/>
                </a:solidFill>
              </a:rPr>
              <a:t>生成图片和视频</a:t>
            </a:r>
            <a:endParaRPr lang="en-US" sz="1600" dirty="0"/>
          </a:p>
        </p:txBody>
      </p:sp>
      <p:sp>
        <p:nvSpPr>
          <p:cNvPr id="7" name="不能做"/>
          <p:cNvSpPr/>
          <p:nvPr/>
        </p:nvSpPr>
        <p:spPr>
          <a:xfrm>
            <a:off x="6309360" y="2103120"/>
            <a:ext cx="5212080" cy="3108960"/>
          </a:xfrm>
          <a:prstGeom prst="roundRect">
            <a:avLst>
              <a:gd name="adj" fmla="val 3529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675120" y="23317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8A4C"/>
                </a:solidFill>
              </a:rPr>
              <a:t>做不了的，都在手机上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2788920"/>
            <a:ext cx="44805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E4F0E8"/>
                </a:solidFill>
              </a:rPr>
              <a:t>没有网页版、只有 App 的功能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E4F0E8"/>
                </a:solidFill>
              </a:rPr>
              <a:t>必须真机登录和操作的平台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E4F0E8"/>
                </a:solidFill>
              </a:rPr>
              <a:t>扫码、验证码、人脸等真机流程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E4F0E8"/>
                </a:solidFill>
              </a:rPr>
              <a:t>账号权重和活跃度绑定在真机上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54864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E4F0E8"/>
                </a:solidFill>
              </a:rPr>
              <a:t>能力停在网页和接口层，离用户真正用的地方还差一部手机。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App 式的方案，走不通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7F9A8B"/>
                </a:solidFill>
              </a:rPr>
              <a:t>所有"在手机里装个助手"的做法，都要拿系统级权限替用户操作。平台能识别，也必然抵制。</a:t>
            </a:r>
            <a:endParaRPr lang="en-US" sz="1600" dirty="0"/>
          </a:p>
        </p:txBody>
      </p:sp>
      <p:sp>
        <p:nvSpPr>
          <p:cNvPr id="4" name="系统级方案"/>
          <p:cNvSpPr/>
          <p:nvPr/>
        </p:nvSpPr>
        <p:spPr>
          <a:xfrm>
            <a:off x="640080" y="2103120"/>
            <a:ext cx="5212080" cy="2926080"/>
          </a:xfrm>
          <a:prstGeom prst="roundRect">
            <a:avLst>
              <a:gd name="adj" fmla="val 3750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22860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8A4C"/>
                </a:solidFill>
              </a:rPr>
              <a:t>系统级方案：无障碍 · Root · 注入 · 云手机 · 模拟器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2788920"/>
            <a:ext cx="4480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dirty="0">
                <a:solidFill>
                  <a:srgbClr val="E4F0E8"/>
                </a:solidFill>
              </a:rPr>
              <a:t>靠系统接口替用户点，行为特征和真人不一样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dirty="0">
                <a:solidFill>
                  <a:srgbClr val="E4F0E8"/>
                </a:solidFill>
              </a:rPr>
              <a:t>平台能检测，结果是限流、封号、下架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dirty="0">
                <a:solidFill>
                  <a:srgbClr val="E4F0E8"/>
                </a:solidFill>
              </a:rPr>
              <a:t>每次系统升级和平台风控更新都要重做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dirty="0">
                <a:solidFill>
                  <a:srgbClr val="E4F0E8"/>
                </a:solidFill>
              </a:rPr>
              <a:t>某大厂推出的 AI 手机因系统级代操作，上线即被多家平台限制</a:t>
            </a:r>
            <a:endParaRPr lang="en-US" sz="1450" dirty="0"/>
          </a:p>
        </p:txBody>
      </p:sp>
      <p:sp>
        <p:nvSpPr>
          <p:cNvPr id="7" name="物理方案"/>
          <p:cNvSpPr/>
          <p:nvPr/>
        </p:nvSpPr>
        <p:spPr>
          <a:xfrm>
            <a:off x="6309360" y="2103120"/>
            <a:ext cx="5212080" cy="2926080"/>
          </a:xfrm>
          <a:prstGeom prst="roundRect">
            <a:avLst>
              <a:gd name="adj" fmla="val 3750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675120" y="22860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E58A"/>
                </a:solidFill>
              </a:rPr>
              <a:t>物理方案：摄像头看屏幕 · 蓝牙点击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2788920"/>
            <a:ext cx="4480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dirty="0">
                <a:solidFill>
                  <a:srgbClr val="E4F0E8"/>
                </a:solidFill>
              </a:rPr>
              <a:t>手机不装任何软件，不 root，不开调试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dirty="0">
                <a:solidFill>
                  <a:srgbClr val="E4F0E8"/>
                </a:solidFill>
              </a:rPr>
              <a:t>平台看到的是一部普通手机上的普通点击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dirty="0">
                <a:solidFill>
                  <a:srgbClr val="E4F0E8"/>
                </a:solidFill>
              </a:rPr>
              <a:t>不依赖任何系统接口，换手机、换系统都一样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50" dirty="0">
                <a:solidFill>
                  <a:srgbClr val="E4F0E8"/>
                </a:solidFill>
              </a:rPr>
              <a:t>合规边界清楚：就是一个会按手机的"人"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534924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E4F0E8"/>
                </a:solidFill>
              </a:rPr>
              <a:t>应用式只有被抵制一条路；物理式是唯一走得通的方式。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先有大脑，再长身体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7F9A8B"/>
                </a:solidFill>
              </a:rPr>
              <a:t>Nobady Box 做的事只有一件：让已经成熟的 Agent 拥有一双眼睛和一双手。顺序很重要。</a:t>
            </a:r>
            <a:endParaRPr lang="en-US" sz="1600" dirty="0"/>
          </a:p>
        </p:txBody>
      </p:sp>
      <p:sp>
        <p:nvSpPr>
          <p:cNvPr id="4" name="机器人路径"/>
          <p:cNvSpPr/>
          <p:nvPr/>
        </p:nvSpPr>
        <p:spPr>
          <a:xfrm>
            <a:off x="640080" y="2103120"/>
            <a:ext cx="5212080" cy="3200400"/>
          </a:xfrm>
          <a:prstGeom prst="roundRect">
            <a:avLst>
              <a:gd name="adj" fmla="val 3429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22860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8A4C"/>
                </a:solidFill>
              </a:rPr>
              <a:t>身体先于大脑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263347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4F0E8"/>
                </a:solidFill>
              </a:rPr>
              <a:t>人形机器人的路径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3200400"/>
            <a:ext cx="4480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E4F0E8"/>
                </a:solidFill>
              </a:rPr>
              <a:t>先把身体做出来，再找软件和场景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E4F0E8"/>
                </a:solidFill>
              </a:rPr>
              <a:t>动作、平衡、任务理解都要从零长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E4F0E8"/>
                </a:solidFill>
              </a:rPr>
              <a:t>硬件先于应用，每一步都在等大脑追上来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E4F0E8"/>
                </a:solidFill>
              </a:rPr>
              <a:t>成本高、迭代慢，离真实工作还远</a:t>
            </a:r>
            <a:endParaRPr lang="en-US" sz="1400" dirty="0"/>
          </a:p>
        </p:txBody>
      </p:sp>
      <p:sp>
        <p:nvSpPr>
          <p:cNvPr id="8" name="我们的路径"/>
          <p:cNvSpPr/>
          <p:nvPr/>
        </p:nvSpPr>
        <p:spPr>
          <a:xfrm>
            <a:off x="6309360" y="2103120"/>
            <a:ext cx="5212080" cy="3200400"/>
          </a:xfrm>
          <a:prstGeom prst="roundRect">
            <a:avLst>
              <a:gd name="adj" fmla="val 3429"/>
            </a:avLst>
          </a:prstGeom>
          <a:solidFill>
            <a:srgbClr val="0F1A14"/>
          </a:solidFill>
          <a:ln w="15875">
            <a:solidFill>
              <a:srgbClr val="22E5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675120" y="22860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2E58A"/>
                </a:solidFill>
              </a:rPr>
              <a:t>大脑先于身体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675120" y="263347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4F0E8"/>
                </a:solidFill>
              </a:rPr>
              <a:t>Nobady Box 的路径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675120" y="3200400"/>
            <a:ext cx="4480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E4F0E8"/>
                </a:solidFill>
              </a:rPr>
              <a:t>大模型和 Agent 已经成熟，会规划、会判断、会用工具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E4F0E8"/>
                </a:solidFill>
              </a:rPr>
              <a:t>MCP 让工具接入成为标准，生态已经在那里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E4F0E8"/>
                </a:solidFill>
              </a:rPr>
              <a:t>我们只补最后缺的器官：看屏幕的眼睛、按手机的手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400" dirty="0">
                <a:solidFill>
                  <a:srgbClr val="E4F0E8"/>
                </a:solidFill>
              </a:rPr>
              <a:t>身体极简，所以便宜、可靠，放上去就能干活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55321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E4F0E8"/>
                </a:solidFill>
              </a:rPr>
              <a:t>先长大，再变身：Agent 已经长大了，Nobady Box 是它的第一个身体。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097280" y="2011680"/>
            <a:ext cx="9966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大模型应用控制手机，是最后一公里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011680" y="374904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模型会思考，Agent 会规划，MCP 把工具接进来。缺的只是最后一步：真的去按那部手机。</a:t>
            </a:r>
            <a:endParaRPr lang="en-US" sz="1800" dirty="0"/>
          </a:p>
        </p:txBody>
      </p:sp>
      <p:sp>
        <p:nvSpPr>
          <p:cNvPr id="4" name="chain0"/>
          <p:cNvSpPr/>
          <p:nvPr/>
        </p:nvSpPr>
        <p:spPr>
          <a:xfrm>
            <a:off x="883768" y="4983480"/>
            <a:ext cx="1417320" cy="640080"/>
          </a:xfrm>
          <a:prstGeom prst="roundRect">
            <a:avLst>
              <a:gd name="adj" fmla="val 1428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83768" y="498348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4F0E8"/>
                </a:solidFill>
              </a:rPr>
              <a:t>大模型</a:t>
            </a:r>
            <a:endParaRPr lang="en-US" sz="1400" dirty="0"/>
          </a:p>
        </p:txBody>
      </p:sp>
      <p:sp>
        <p:nvSpPr>
          <p:cNvPr id="6" name="arrow0"/>
          <p:cNvSpPr/>
          <p:nvPr/>
        </p:nvSpPr>
        <p:spPr>
          <a:xfrm>
            <a:off x="2355952" y="5303520"/>
            <a:ext cx="274320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7" name="chain1"/>
          <p:cNvSpPr/>
          <p:nvPr/>
        </p:nvSpPr>
        <p:spPr>
          <a:xfrm>
            <a:off x="2685136" y="4983480"/>
            <a:ext cx="1417320" cy="640080"/>
          </a:xfrm>
          <a:prstGeom prst="roundRect">
            <a:avLst>
              <a:gd name="adj" fmla="val 1428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685136" y="498348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4F0E8"/>
                </a:solidFill>
              </a:rPr>
              <a:t>Agent</a:t>
            </a:r>
            <a:endParaRPr lang="en-US" sz="1400" dirty="0"/>
          </a:p>
        </p:txBody>
      </p:sp>
      <p:sp>
        <p:nvSpPr>
          <p:cNvPr id="9" name="arrow1"/>
          <p:cNvSpPr/>
          <p:nvPr/>
        </p:nvSpPr>
        <p:spPr>
          <a:xfrm>
            <a:off x="4157320" y="5303520"/>
            <a:ext cx="274320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10" name="chain2"/>
          <p:cNvSpPr/>
          <p:nvPr/>
        </p:nvSpPr>
        <p:spPr>
          <a:xfrm>
            <a:off x="4486504" y="4983480"/>
            <a:ext cx="1417320" cy="640080"/>
          </a:xfrm>
          <a:prstGeom prst="roundRect">
            <a:avLst>
              <a:gd name="adj" fmla="val 1428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486504" y="498348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4F0E8"/>
                </a:solidFill>
              </a:rPr>
              <a:t>MCP</a:t>
            </a:r>
            <a:endParaRPr lang="en-US" sz="1400" dirty="0"/>
          </a:p>
        </p:txBody>
      </p:sp>
      <p:sp>
        <p:nvSpPr>
          <p:cNvPr id="12" name="arrow2"/>
          <p:cNvSpPr/>
          <p:nvPr/>
        </p:nvSpPr>
        <p:spPr>
          <a:xfrm>
            <a:off x="5958688" y="5303520"/>
            <a:ext cx="274320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13" name="chain3"/>
          <p:cNvSpPr/>
          <p:nvPr/>
        </p:nvSpPr>
        <p:spPr>
          <a:xfrm>
            <a:off x="6287872" y="4983480"/>
            <a:ext cx="1417320" cy="640080"/>
          </a:xfrm>
          <a:prstGeom prst="roundRect">
            <a:avLst>
              <a:gd name="adj" fmla="val 14286"/>
            </a:avLst>
          </a:prstGeom>
          <a:solidFill>
            <a:srgbClr val="22E58A"/>
          </a:solidFill>
          <a:ln w="9525">
            <a:solidFill>
              <a:srgbClr val="22E58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87872" y="498348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70B09"/>
                </a:solidFill>
              </a:rPr>
              <a:t>Nobady Box</a:t>
            </a:r>
            <a:endParaRPr lang="en-US" sz="1400" dirty="0"/>
          </a:p>
        </p:txBody>
      </p:sp>
      <p:sp>
        <p:nvSpPr>
          <p:cNvPr id="15" name="arrow3"/>
          <p:cNvSpPr/>
          <p:nvPr/>
        </p:nvSpPr>
        <p:spPr>
          <a:xfrm>
            <a:off x="7760056" y="5303520"/>
            <a:ext cx="274320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16" name="chain4"/>
          <p:cNvSpPr/>
          <p:nvPr/>
        </p:nvSpPr>
        <p:spPr>
          <a:xfrm>
            <a:off x="8089240" y="4983480"/>
            <a:ext cx="1417320" cy="640080"/>
          </a:xfrm>
          <a:prstGeom prst="roundRect">
            <a:avLst>
              <a:gd name="adj" fmla="val 1428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089240" y="498348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4F0E8"/>
                </a:solidFill>
              </a:rPr>
              <a:t>真手机</a:t>
            </a:r>
            <a:endParaRPr lang="en-US" sz="1400" dirty="0"/>
          </a:p>
        </p:txBody>
      </p:sp>
      <p:sp>
        <p:nvSpPr>
          <p:cNvPr id="18" name="arrow4"/>
          <p:cNvSpPr/>
          <p:nvPr/>
        </p:nvSpPr>
        <p:spPr>
          <a:xfrm>
            <a:off x="9561424" y="5303520"/>
            <a:ext cx="274320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19" name="chain5"/>
          <p:cNvSpPr/>
          <p:nvPr/>
        </p:nvSpPr>
        <p:spPr>
          <a:xfrm>
            <a:off x="9890608" y="4983480"/>
            <a:ext cx="1417320" cy="640080"/>
          </a:xfrm>
          <a:prstGeom prst="roundRect">
            <a:avLst>
              <a:gd name="adj" fmla="val 1428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90608" y="498348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E4F0E8"/>
                </a:solidFill>
              </a:rPr>
              <a:t>任何 App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Nobady Box：一台放手机的仓</a:t>
            </a:r>
            <a:endParaRPr lang="en-US" sz="3200" dirty="0"/>
          </a:p>
        </p:txBody>
      </p:sp>
      <p:pic>
        <p:nvPicPr>
          <p:cNvPr id="3" name="外观渲染" descr="img/soli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5852160" cy="32918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475488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9A8B"/>
                </a:solidFill>
              </a:rPr>
              <a:t>整机 123 × 230 × 172 mm · 一根 USB-C 供电</a:t>
            </a:r>
            <a:endParaRPr lang="en-US" sz="1000" dirty="0"/>
          </a:p>
        </p:txBody>
      </p:sp>
      <p:sp>
        <p:nvSpPr>
          <p:cNvPr id="5" name="num1"/>
          <p:cNvSpPr/>
          <p:nvPr/>
        </p:nvSpPr>
        <p:spPr>
          <a:xfrm>
            <a:off x="6903720" y="1435608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903720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7452360" y="141732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4F0E8"/>
                </a:solidFill>
              </a:rPr>
              <a:t>摄像头看屏幕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452360" y="1828800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7F9A8B"/>
                </a:solidFill>
              </a:rPr>
              <a:t>仓顶 500 万像素广角摄像头，镜头到屏幕 120 mm，一次拍下整块屏幕。</a:t>
            </a:r>
            <a:endParaRPr lang="en-US" sz="1300" dirty="0"/>
          </a:p>
        </p:txBody>
      </p:sp>
      <p:sp>
        <p:nvSpPr>
          <p:cNvPr id="9" name="num2"/>
          <p:cNvSpPr/>
          <p:nvPr/>
        </p:nvSpPr>
        <p:spPr>
          <a:xfrm>
            <a:off x="6903720" y="2624328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03720" y="2624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7452360" y="260604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4F0E8"/>
                </a:solidFill>
              </a:rPr>
              <a:t>蓝牙点击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452360" y="3017520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7F9A8B"/>
                </a:solidFill>
              </a:rPr>
              <a:t>仓通过蓝牙 HID 给手机发点击、滑动、输入。手机只看到一个普通的蓝牙外设。</a:t>
            </a:r>
            <a:endParaRPr lang="en-US" sz="1300" dirty="0"/>
          </a:p>
        </p:txBody>
      </p:sp>
      <p:sp>
        <p:nvSpPr>
          <p:cNvPr id="13" name="num3"/>
          <p:cNvSpPr/>
          <p:nvPr/>
        </p:nvSpPr>
        <p:spPr>
          <a:xfrm>
            <a:off x="6903720" y="3813048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903720" y="38130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452360" y="379476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4F0E8"/>
                </a:solidFill>
              </a:rPr>
              <a:t>托盘自动弹出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7452360" y="4206240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7F9A8B"/>
                </a:solidFill>
              </a:rPr>
              <a:t>按一下或远程指令，托盘弹出；放入手机推回即锁住，并自动开始充电。</a:t>
            </a:r>
            <a:endParaRPr lang="en-US" sz="1300" dirty="0"/>
          </a:p>
        </p:txBody>
      </p:sp>
      <p:sp>
        <p:nvSpPr>
          <p:cNvPr id="17" name="num4"/>
          <p:cNvSpPr/>
          <p:nvPr/>
        </p:nvSpPr>
        <p:spPr>
          <a:xfrm>
            <a:off x="6903720" y="5001768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903720" y="5001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4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7452360" y="498348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4F0E8"/>
                </a:solidFill>
              </a:rPr>
              <a:t>不装任何东西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7452360" y="5394960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7F9A8B"/>
                </a:solidFill>
              </a:rPr>
              <a:t>不 root、不开调试、不装 App。换手机、换账号随时换。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工作流程：你只给目标，剩下的它自己闭环</a:t>
            </a:r>
            <a:endParaRPr lang="en-US" sz="3200" dirty="0"/>
          </a:p>
        </p:txBody>
      </p:sp>
      <p:sp>
        <p:nvSpPr>
          <p:cNvPr id="3" name="role0"/>
          <p:cNvSpPr/>
          <p:nvPr/>
        </p:nvSpPr>
        <p:spPr>
          <a:xfrm>
            <a:off x="640080" y="1508760"/>
            <a:ext cx="2514600" cy="1143000"/>
          </a:xfrm>
          <a:prstGeom prst="roundRect">
            <a:avLst>
              <a:gd name="adj" fmla="val 8000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64592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你的 Agent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039112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F9A8B"/>
                </a:solidFill>
              </a:rPr>
              <a:t>WorkBuddy · Coze · Kimi · Codex · Claude 或自建</a:t>
            </a:r>
            <a:endParaRPr lang="en-US" sz="1100" dirty="0"/>
          </a:p>
        </p:txBody>
      </p:sp>
      <p:sp>
        <p:nvSpPr>
          <p:cNvPr id="6" name="fwd0"/>
          <p:cNvSpPr/>
          <p:nvPr/>
        </p:nvSpPr>
        <p:spPr>
          <a:xfrm>
            <a:off x="3182112" y="1920240"/>
            <a:ext cx="219456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7" name="back0"/>
          <p:cNvSpPr/>
          <p:nvPr/>
        </p:nvSpPr>
        <p:spPr>
          <a:xfrm>
            <a:off x="3182112" y="2240280"/>
            <a:ext cx="219456" cy="0"/>
          </a:xfrm>
          <a:prstGeom prst="line">
            <a:avLst/>
          </a:prstGeom>
          <a:noFill/>
          <a:ln w="12700">
            <a:solidFill>
              <a:srgbClr val="7F9A8B"/>
            </a:solidFill>
            <a:prstDash val="dash"/>
            <a:headEnd type="triangle"/>
          </a:ln>
        </p:spPr>
      </p:sp>
      <p:sp>
        <p:nvSpPr>
          <p:cNvPr id="8" name="role1"/>
          <p:cNvSpPr/>
          <p:nvPr/>
        </p:nvSpPr>
        <p:spPr>
          <a:xfrm>
            <a:off x="3429000" y="1508760"/>
            <a:ext cx="2514600" cy="1143000"/>
          </a:xfrm>
          <a:prstGeom prst="roundRect">
            <a:avLst>
              <a:gd name="adj" fmla="val 8000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11880" y="164592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Nobady MCP Server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039112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F9A8B"/>
                </a:solidFill>
              </a:rPr>
              <a:t>本地运行或我们托管 · 截图识别 · 坐标换算</a:t>
            </a:r>
            <a:endParaRPr lang="en-US" sz="1100" dirty="0"/>
          </a:p>
        </p:txBody>
      </p:sp>
      <p:sp>
        <p:nvSpPr>
          <p:cNvPr id="11" name="fwd1"/>
          <p:cNvSpPr/>
          <p:nvPr/>
        </p:nvSpPr>
        <p:spPr>
          <a:xfrm>
            <a:off x="5971032" y="1920240"/>
            <a:ext cx="219456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12" name="back1"/>
          <p:cNvSpPr/>
          <p:nvPr/>
        </p:nvSpPr>
        <p:spPr>
          <a:xfrm>
            <a:off x="5971032" y="2240280"/>
            <a:ext cx="219456" cy="0"/>
          </a:xfrm>
          <a:prstGeom prst="line">
            <a:avLst/>
          </a:prstGeom>
          <a:noFill/>
          <a:ln w="12700">
            <a:solidFill>
              <a:srgbClr val="7F9A8B"/>
            </a:solidFill>
            <a:prstDash val="dash"/>
            <a:headEnd type="triangle"/>
          </a:ln>
        </p:spPr>
      </p:sp>
      <p:sp>
        <p:nvSpPr>
          <p:cNvPr id="13" name="role2"/>
          <p:cNvSpPr/>
          <p:nvPr/>
        </p:nvSpPr>
        <p:spPr>
          <a:xfrm>
            <a:off x="6217920" y="1508760"/>
            <a:ext cx="2514600" cy="1143000"/>
          </a:xfrm>
          <a:prstGeom prst="roundRect">
            <a:avLst>
              <a:gd name="adj" fmla="val 8000"/>
            </a:avLst>
          </a:prstGeom>
          <a:solidFill>
            <a:srgbClr val="22E58A"/>
          </a:solidFill>
          <a:ln w="9525">
            <a:solidFill>
              <a:srgbClr val="22E58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0" y="164592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70B09"/>
                </a:solidFill>
              </a:rPr>
              <a:t>Nobady Box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0" y="2039112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A3A22"/>
                </a:solidFill>
              </a:rPr>
              <a:t>摄像头拍屏 · 蓝牙点击 · 托盘与充电</a:t>
            </a:r>
            <a:endParaRPr lang="en-US" sz="1100" dirty="0"/>
          </a:p>
        </p:txBody>
      </p:sp>
      <p:sp>
        <p:nvSpPr>
          <p:cNvPr id="16" name="fwd2"/>
          <p:cNvSpPr/>
          <p:nvPr/>
        </p:nvSpPr>
        <p:spPr>
          <a:xfrm>
            <a:off x="8759952" y="1920240"/>
            <a:ext cx="219456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17" name="back2"/>
          <p:cNvSpPr/>
          <p:nvPr/>
        </p:nvSpPr>
        <p:spPr>
          <a:xfrm>
            <a:off x="8759952" y="2240280"/>
            <a:ext cx="219456" cy="0"/>
          </a:xfrm>
          <a:prstGeom prst="line">
            <a:avLst/>
          </a:prstGeom>
          <a:noFill/>
          <a:ln w="12700">
            <a:solidFill>
              <a:srgbClr val="7F9A8B"/>
            </a:solidFill>
            <a:prstDash val="dash"/>
            <a:headEnd type="triangle"/>
          </a:ln>
        </p:spPr>
      </p:sp>
      <p:sp>
        <p:nvSpPr>
          <p:cNvPr id="18" name="role3"/>
          <p:cNvSpPr/>
          <p:nvPr/>
        </p:nvSpPr>
        <p:spPr>
          <a:xfrm>
            <a:off x="9006840" y="1508760"/>
            <a:ext cx="2514600" cy="1143000"/>
          </a:xfrm>
          <a:prstGeom prst="roundRect">
            <a:avLst>
              <a:gd name="adj" fmla="val 8000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189720" y="164592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真手机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189720" y="2039112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F9A8B"/>
                </a:solidFill>
              </a:rPr>
              <a:t>原样，不装任何东西 · 任何 App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2724912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7F9A8B"/>
                </a:solidFill>
              </a:rPr>
              <a:t>实线：目标 → 动作 → 点击；虚线：截图原路返回给 Agent</a:t>
            </a:r>
            <a:endParaRPr lang="en-US" sz="1050" dirty="0"/>
          </a:p>
        </p:txBody>
      </p:sp>
      <p:sp>
        <p:nvSpPr>
          <p:cNvPr id="22" name="step0"/>
          <p:cNvSpPr/>
          <p:nvPr/>
        </p:nvSpPr>
        <p:spPr>
          <a:xfrm>
            <a:off x="640080" y="3429000"/>
            <a:ext cx="2011680" cy="2103120"/>
          </a:xfrm>
          <a:prstGeom prst="roundRect">
            <a:avLst>
              <a:gd name="adj" fmla="val 5455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23" name="num1"/>
          <p:cNvSpPr/>
          <p:nvPr/>
        </p:nvSpPr>
        <p:spPr>
          <a:xfrm>
            <a:off x="822960" y="3611880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2296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1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298448" y="361188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给目标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" y="4160520"/>
            <a:ext cx="1645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"把这条内容发到账号上"</a:t>
            </a:r>
            <a:endParaRPr lang="en-US" sz="1250" dirty="0"/>
          </a:p>
        </p:txBody>
      </p:sp>
      <p:sp>
        <p:nvSpPr>
          <p:cNvPr id="27" name="sarrow0"/>
          <p:cNvSpPr/>
          <p:nvPr/>
        </p:nvSpPr>
        <p:spPr>
          <a:xfrm>
            <a:off x="2679192" y="3803904"/>
            <a:ext cx="150876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28" name="step1"/>
          <p:cNvSpPr/>
          <p:nvPr/>
        </p:nvSpPr>
        <p:spPr>
          <a:xfrm>
            <a:off x="2857500" y="3429000"/>
            <a:ext cx="2011680" cy="2103120"/>
          </a:xfrm>
          <a:prstGeom prst="roundRect">
            <a:avLst>
              <a:gd name="adj" fmla="val 5455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29" name="num2"/>
          <p:cNvSpPr/>
          <p:nvPr/>
        </p:nvSpPr>
        <p:spPr>
          <a:xfrm>
            <a:off x="3040380" y="3611880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0403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2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3515868" y="361188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拍屏</a:t>
            </a:r>
            <a:endParaRPr lang="en-US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3040380" y="4160520"/>
            <a:ext cx="1645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仓顶摄像头拍下当前屏幕</a:t>
            </a:r>
            <a:endParaRPr lang="en-US" sz="1250" dirty="0"/>
          </a:p>
        </p:txBody>
      </p:sp>
      <p:sp>
        <p:nvSpPr>
          <p:cNvPr id="33" name="sarrow1"/>
          <p:cNvSpPr/>
          <p:nvPr/>
        </p:nvSpPr>
        <p:spPr>
          <a:xfrm>
            <a:off x="4896612" y="3803904"/>
            <a:ext cx="150876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34" name="step2"/>
          <p:cNvSpPr/>
          <p:nvPr/>
        </p:nvSpPr>
        <p:spPr>
          <a:xfrm>
            <a:off x="5074920" y="3429000"/>
            <a:ext cx="2011680" cy="2103120"/>
          </a:xfrm>
          <a:prstGeom prst="roundRect">
            <a:avLst>
              <a:gd name="adj" fmla="val 5455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35" name="num3"/>
          <p:cNvSpPr/>
          <p:nvPr/>
        </p:nvSpPr>
        <p:spPr>
          <a:xfrm>
            <a:off x="5257800" y="3611880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525780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3</a:t>
            </a:r>
            <a:endParaRPr lang="en-US" sz="1300" dirty="0"/>
          </a:p>
        </p:txBody>
      </p:sp>
      <p:sp>
        <p:nvSpPr>
          <p:cNvPr id="37" name="Text 35"/>
          <p:cNvSpPr txBox="1"/>
          <p:nvPr/>
        </p:nvSpPr>
        <p:spPr>
          <a:xfrm>
            <a:off x="5733288" y="361188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看图决定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5257800" y="4160520"/>
            <a:ext cx="1645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模型识别界面，决定下一步点哪里</a:t>
            </a:r>
            <a:endParaRPr lang="en-US" sz="1250" dirty="0"/>
          </a:p>
        </p:txBody>
      </p:sp>
      <p:sp>
        <p:nvSpPr>
          <p:cNvPr id="39" name="sarrow2"/>
          <p:cNvSpPr/>
          <p:nvPr/>
        </p:nvSpPr>
        <p:spPr>
          <a:xfrm>
            <a:off x="7114032" y="3803904"/>
            <a:ext cx="150876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40" name="step3"/>
          <p:cNvSpPr/>
          <p:nvPr/>
        </p:nvSpPr>
        <p:spPr>
          <a:xfrm>
            <a:off x="7292340" y="3429000"/>
            <a:ext cx="2011680" cy="2103120"/>
          </a:xfrm>
          <a:prstGeom prst="roundRect">
            <a:avLst>
              <a:gd name="adj" fmla="val 5455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41" name="num4"/>
          <p:cNvSpPr/>
          <p:nvPr/>
        </p:nvSpPr>
        <p:spPr>
          <a:xfrm>
            <a:off x="7475220" y="3611880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47522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4</a:t>
            </a:r>
            <a:endParaRPr lang="en-US" sz="1300" dirty="0"/>
          </a:p>
        </p:txBody>
      </p:sp>
      <p:sp>
        <p:nvSpPr>
          <p:cNvPr id="43" name="Text 41"/>
          <p:cNvSpPr txBox="1"/>
          <p:nvPr/>
        </p:nvSpPr>
        <p:spPr>
          <a:xfrm>
            <a:off x="7950708" y="361188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点击</a:t>
            </a:r>
            <a:endParaRPr lang="en-US" sz="1600" dirty="0"/>
          </a:p>
        </p:txBody>
      </p:sp>
      <p:sp>
        <p:nvSpPr>
          <p:cNvPr id="44" name="Text 42"/>
          <p:cNvSpPr txBox="1"/>
          <p:nvPr/>
        </p:nvSpPr>
        <p:spPr>
          <a:xfrm>
            <a:off x="7475220" y="4160520"/>
            <a:ext cx="1645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仓通过蓝牙把动作发给手机</a:t>
            </a:r>
            <a:endParaRPr lang="en-US" sz="1250" dirty="0"/>
          </a:p>
        </p:txBody>
      </p:sp>
      <p:sp>
        <p:nvSpPr>
          <p:cNvPr id="45" name="sarrow3"/>
          <p:cNvSpPr/>
          <p:nvPr/>
        </p:nvSpPr>
        <p:spPr>
          <a:xfrm>
            <a:off x="9331452" y="3803904"/>
            <a:ext cx="150876" cy="0"/>
          </a:xfrm>
          <a:prstGeom prst="line">
            <a:avLst/>
          </a:prstGeom>
          <a:noFill/>
          <a:ln w="19050">
            <a:solidFill>
              <a:srgbClr val="22E58A"/>
            </a:solidFill>
            <a:prstDash val="solid"/>
            <a:tailEnd type="triangle"/>
          </a:ln>
        </p:spPr>
      </p:sp>
      <p:sp>
        <p:nvSpPr>
          <p:cNvPr id="46" name="step4"/>
          <p:cNvSpPr/>
          <p:nvPr/>
        </p:nvSpPr>
        <p:spPr>
          <a:xfrm>
            <a:off x="9509760" y="3429000"/>
            <a:ext cx="2011680" cy="2103120"/>
          </a:xfrm>
          <a:prstGeom prst="roundRect">
            <a:avLst>
              <a:gd name="adj" fmla="val 5455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47" name="num5"/>
          <p:cNvSpPr/>
          <p:nvPr/>
        </p:nvSpPr>
        <p:spPr>
          <a:xfrm>
            <a:off x="9692640" y="3611880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969264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5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10168128" y="361188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再拍确认</a:t>
            </a:r>
            <a:endParaRPr lang="en-US" sz="1600" dirty="0"/>
          </a:p>
        </p:txBody>
      </p:sp>
      <p:sp>
        <p:nvSpPr>
          <p:cNvPr id="50" name="Text 48"/>
          <p:cNvSpPr txBox="1"/>
          <p:nvPr/>
        </p:nvSpPr>
        <p:spPr>
          <a:xfrm>
            <a:off x="9692640" y="4160520"/>
            <a:ext cx="1645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拍一张确认结果，没完成就回到第 2 步</a:t>
            </a:r>
            <a:endParaRPr lang="en-US" sz="1250" dirty="0"/>
          </a:p>
        </p:txBody>
      </p:sp>
      <p:sp>
        <p:nvSpPr>
          <p:cNvPr id="51" name="loop1"/>
          <p:cNvSpPr/>
          <p:nvPr/>
        </p:nvSpPr>
        <p:spPr>
          <a:xfrm>
            <a:off x="10515600" y="5532120"/>
            <a:ext cx="0" cy="274320"/>
          </a:xfrm>
          <a:prstGeom prst="line">
            <a:avLst/>
          </a:prstGeom>
          <a:noFill/>
          <a:ln w="12700">
            <a:solidFill>
              <a:srgbClr val="7F9A8B"/>
            </a:solidFill>
            <a:prstDash val="dash"/>
          </a:ln>
        </p:spPr>
      </p:sp>
      <p:sp>
        <p:nvSpPr>
          <p:cNvPr id="52" name="loop2"/>
          <p:cNvSpPr/>
          <p:nvPr/>
        </p:nvSpPr>
        <p:spPr>
          <a:xfrm>
            <a:off x="3863340" y="5806440"/>
            <a:ext cx="6652260" cy="0"/>
          </a:xfrm>
          <a:prstGeom prst="line">
            <a:avLst/>
          </a:prstGeom>
          <a:noFill/>
          <a:ln w="12700">
            <a:solidFill>
              <a:srgbClr val="7F9A8B"/>
            </a:solidFill>
            <a:prstDash val="dash"/>
          </a:ln>
        </p:spPr>
      </p:sp>
      <p:sp>
        <p:nvSpPr>
          <p:cNvPr id="53" name="loop3"/>
          <p:cNvSpPr/>
          <p:nvPr/>
        </p:nvSpPr>
        <p:spPr>
          <a:xfrm>
            <a:off x="3863340" y="5532120"/>
            <a:ext cx="0" cy="274320"/>
          </a:xfrm>
          <a:prstGeom prst="line">
            <a:avLst/>
          </a:prstGeom>
          <a:noFill/>
          <a:ln w="12700">
            <a:solidFill>
              <a:srgbClr val="7F9A8B"/>
            </a:solidFill>
            <a:prstDash val="dash"/>
            <a:headEnd type="triangle"/>
          </a:ln>
        </p:spPr>
      </p:sp>
      <p:sp>
        <p:nvSpPr>
          <p:cNvPr id="54" name="Text 52"/>
          <p:cNvSpPr txBox="1"/>
          <p:nvPr/>
        </p:nvSpPr>
        <p:spPr>
          <a:xfrm>
            <a:off x="5074920" y="58247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F9A8B"/>
                </a:solidFill>
              </a:rPr>
              <a:t>第 2 到 5 步循环，直到目标完成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细节：仓顶摄像头，看得见整块屏幕</a:t>
            </a:r>
            <a:endParaRPr lang="en-US" sz="3200" dirty="0"/>
          </a:p>
        </p:txBody>
      </p:sp>
      <p:pic>
        <p:nvPicPr>
          <p:cNvPr id="3" name="细节渲染" descr="img/camera_closeup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6583680" cy="37033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51663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9A8B"/>
                </a:solidFill>
              </a:rPr>
              <a:t>电子舱盖内侧：摄像头模组、主板与支架。拧开两颗手拧螺丝即可整体拆下维修。</a:t>
            </a:r>
            <a:endParaRPr lang="en-US" sz="1000" dirty="0"/>
          </a:p>
        </p:txBody>
      </p:sp>
      <p:sp>
        <p:nvSpPr>
          <p:cNvPr id="5" name="dot0"/>
          <p:cNvSpPr/>
          <p:nvPr/>
        </p:nvSpPr>
        <p:spPr>
          <a:xfrm>
            <a:off x="7589520" y="1527048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863840" y="14173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500 万像素广角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863840" y="1801368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镜头到屏幕 120 mm，画面约 240 × 180 mm，整块屏幕和定位标记都在画面内。</a:t>
            </a:r>
            <a:endParaRPr lang="en-US" sz="1200" dirty="0"/>
          </a:p>
        </p:txBody>
      </p:sp>
      <p:sp>
        <p:nvSpPr>
          <p:cNvPr id="8" name="dot1"/>
          <p:cNvSpPr/>
          <p:nvPr/>
        </p:nvSpPr>
        <p:spPr>
          <a:xfrm>
            <a:off x="7589520" y="2514600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863840" y="240487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黑屏也能定位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2788920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托盘两侧有定位标记，每次锁住后先找标记算出托盘位置，再换算点击坐标。</a:t>
            </a:r>
            <a:endParaRPr lang="en-US" sz="1200" dirty="0"/>
          </a:p>
        </p:txBody>
      </p:sp>
      <p:sp>
        <p:nvSpPr>
          <p:cNvPr id="11" name="dot2"/>
          <p:cNvSpPr/>
          <p:nvPr/>
        </p:nvSpPr>
        <p:spPr>
          <a:xfrm>
            <a:off x="7589520" y="3502152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863840" y="3392424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识别在服务器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7863840" y="3776472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仓只负责拍和点，看图和决策由服务器上的视觉模型完成，模型升级不用动硬件。</a:t>
            </a:r>
            <a:endParaRPr lang="en-US" sz="1200" dirty="0"/>
          </a:p>
        </p:txBody>
      </p:sp>
      <p:sp>
        <p:nvSpPr>
          <p:cNvPr id="14" name="dot3"/>
          <p:cNvSpPr/>
          <p:nvPr/>
        </p:nvSpPr>
        <p:spPr>
          <a:xfrm>
            <a:off x="7589520" y="4489704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863840" y="4379976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仓内全黑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7863840" y="4764024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盖与壳之间有止口，侧光低角度照亮托盘，不正对镜头，减少反光。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细节：托盘自动弹出，推回即锁住、即充电</a:t>
            </a:r>
            <a:endParaRPr lang="en-US" sz="3200" dirty="0"/>
          </a:p>
        </p:txBody>
      </p:sp>
      <p:pic>
        <p:nvPicPr>
          <p:cNvPr id="3" name="细节渲染" descr="img/tray_ou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6583680" cy="37033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51663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9A8B"/>
                </a:solidFill>
              </a:rPr>
              <a:t>按前面板按键或由服务器远程指令弹出；推回听到"咔哒"即锁住。</a:t>
            </a:r>
            <a:endParaRPr lang="en-US" sz="1000" dirty="0"/>
          </a:p>
        </p:txBody>
      </p:sp>
      <p:sp>
        <p:nvSpPr>
          <p:cNvPr id="5" name="dot0"/>
          <p:cNvSpPr/>
          <p:nvPr/>
        </p:nvSpPr>
        <p:spPr>
          <a:xfrm>
            <a:off x="7589520" y="1527048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863840" y="14173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弹簧 + 电控锁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863840" y="1801368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恒力弹簧提供弹出动力，阻尼齿轮控制速度，电控锁卡住并反馈"已关好"。没有电机。</a:t>
            </a:r>
            <a:endParaRPr lang="en-US" sz="1200" dirty="0"/>
          </a:p>
        </p:txBody>
      </p:sp>
      <p:sp>
        <p:nvSpPr>
          <p:cNvPr id="8" name="dot1"/>
          <p:cNvSpPr/>
          <p:nvPr/>
        </p:nvSpPr>
        <p:spPr>
          <a:xfrm>
            <a:off x="7589520" y="2514600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863840" y="240487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锁住即充电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2788920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托盘锁住后底壳顶针接通，托盘上的充电短线给手机供电；托盘弹出即断电。</a:t>
            </a:r>
            <a:endParaRPr lang="en-US" sz="1200" dirty="0"/>
          </a:p>
        </p:txBody>
      </p:sp>
      <p:sp>
        <p:nvSpPr>
          <p:cNvPr id="11" name="dot2"/>
          <p:cNvSpPr/>
          <p:nvPr/>
        </p:nvSpPr>
        <p:spPr>
          <a:xfrm>
            <a:off x="7589520" y="3502152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863840" y="3392424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没有随动线缆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7863840" y="3776472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充电线固定在托盘上，整机只有后面一根 USB-C 电源线。</a:t>
            </a:r>
            <a:endParaRPr lang="en-US" sz="1200" dirty="0"/>
          </a:p>
        </p:txBody>
      </p:sp>
      <p:sp>
        <p:nvSpPr>
          <p:cNvPr id="14" name="dot3"/>
          <p:cNvSpPr/>
          <p:nvPr/>
        </p:nvSpPr>
        <p:spPr>
          <a:xfrm>
            <a:off x="7589520" y="4489704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863840" y="4379976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适配主流机型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7863840" y="4764024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宽 64–81 mm、长 130–182 mm 的直板手机，含壳；四种卡托随机附送。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细节：平台看到的，是一部普通手机上的普通操作</a:t>
            </a:r>
            <a:endParaRPr lang="en-US" sz="3200" dirty="0"/>
          </a:p>
        </p:txBody>
      </p:sp>
      <p:pic>
        <p:nvPicPr>
          <p:cNvPr id="3" name="细节渲染" descr="img/scan_det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6583680" cy="37033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51663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9A8B"/>
                </a:solidFill>
              </a:rPr>
              <a:t>托盘锁住后，仓拍屏、识别、点击，形成闭环。</a:t>
            </a:r>
            <a:endParaRPr lang="en-US" sz="1000" dirty="0"/>
          </a:p>
        </p:txBody>
      </p:sp>
      <p:sp>
        <p:nvSpPr>
          <p:cNvPr id="5" name="dot0"/>
          <p:cNvSpPr/>
          <p:nvPr/>
        </p:nvSpPr>
        <p:spPr>
          <a:xfrm>
            <a:off x="7589520" y="1527048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863840" y="14173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蓝牙 HID 点击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863840" y="1801368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仓以蓝牙外设身份连接手机，发出的点击、滑动、输入和真人操作一样。</a:t>
            </a:r>
            <a:endParaRPr lang="en-US" sz="1200" dirty="0"/>
          </a:p>
        </p:txBody>
      </p:sp>
      <p:sp>
        <p:nvSpPr>
          <p:cNvPr id="8" name="dot1"/>
          <p:cNvSpPr/>
          <p:nvPr/>
        </p:nvSpPr>
        <p:spPr>
          <a:xfrm>
            <a:off x="7589520" y="2514600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863840" y="240487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不装任何软件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2788920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不 root、不开调试、不装 App；手机随时拿出来正常用。</a:t>
            </a:r>
            <a:endParaRPr lang="en-US" sz="1200" dirty="0"/>
          </a:p>
        </p:txBody>
      </p:sp>
      <p:sp>
        <p:nvSpPr>
          <p:cNvPr id="11" name="dot2"/>
          <p:cNvSpPr/>
          <p:nvPr/>
        </p:nvSpPr>
        <p:spPr>
          <a:xfrm>
            <a:off x="7589520" y="3502152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863840" y="3392424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账号和手机都是你的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7863840" y="3776472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数据留在你的手机和你的服务器上，截图不经过第三方。</a:t>
            </a:r>
            <a:endParaRPr lang="en-US" sz="1200" dirty="0"/>
          </a:p>
        </p:txBody>
      </p:sp>
      <p:sp>
        <p:nvSpPr>
          <p:cNvPr id="14" name="dot3"/>
          <p:cNvSpPr/>
          <p:nvPr/>
        </p:nvSpPr>
        <p:spPr>
          <a:xfrm>
            <a:off x="7589520" y="4489704"/>
            <a:ext cx="109728" cy="109728"/>
          </a:xfrm>
          <a:prstGeom prst="rect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863840" y="4379976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换手机不改方案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7863840" y="4764024"/>
            <a:ext cx="3749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任何品牌、任何系统版本，放进去就能用。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一段配置，接进任何支持 MCP 的 Agent</a:t>
            </a:r>
            <a:endParaRPr lang="en-US" sz="3200" dirty="0"/>
          </a:p>
        </p:txBody>
      </p:sp>
      <p:sp>
        <p:nvSpPr>
          <p:cNvPr id="3" name="plat0"/>
          <p:cNvSpPr/>
          <p:nvPr/>
        </p:nvSpPr>
        <p:spPr>
          <a:xfrm>
            <a:off x="640080" y="1463040"/>
            <a:ext cx="1645920" cy="548640"/>
          </a:xfrm>
          <a:prstGeom prst="roundRect">
            <a:avLst>
              <a:gd name="adj" fmla="val 50000"/>
            </a:avLst>
          </a:prstGeom>
          <a:solidFill>
            <a:srgbClr val="0F1A14"/>
          </a:solidFill>
          <a:ln w="9525">
            <a:solidFill>
              <a:srgbClr val="22E58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463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E58A"/>
                </a:solidFill>
              </a:rPr>
              <a:t>WorkBuddy</a:t>
            </a:r>
            <a:endParaRPr lang="en-US" sz="1400" dirty="0"/>
          </a:p>
        </p:txBody>
      </p:sp>
      <p:sp>
        <p:nvSpPr>
          <p:cNvPr id="5" name="plat1"/>
          <p:cNvSpPr/>
          <p:nvPr/>
        </p:nvSpPr>
        <p:spPr>
          <a:xfrm>
            <a:off x="2487168" y="1463040"/>
            <a:ext cx="1645920" cy="548640"/>
          </a:xfrm>
          <a:prstGeom prst="roundRect">
            <a:avLst>
              <a:gd name="adj" fmla="val 50000"/>
            </a:avLst>
          </a:prstGeom>
          <a:solidFill>
            <a:srgbClr val="0F1A14"/>
          </a:solidFill>
          <a:ln w="9525">
            <a:solidFill>
              <a:srgbClr val="22E58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487168" y="1463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E58A"/>
                </a:solidFill>
              </a:rPr>
              <a:t>Coze</a:t>
            </a:r>
            <a:endParaRPr lang="en-US" sz="1400" dirty="0"/>
          </a:p>
        </p:txBody>
      </p:sp>
      <p:sp>
        <p:nvSpPr>
          <p:cNvPr id="7" name="plat2"/>
          <p:cNvSpPr/>
          <p:nvPr/>
        </p:nvSpPr>
        <p:spPr>
          <a:xfrm>
            <a:off x="4334256" y="1463040"/>
            <a:ext cx="1645920" cy="548640"/>
          </a:xfrm>
          <a:prstGeom prst="roundRect">
            <a:avLst>
              <a:gd name="adj" fmla="val 50000"/>
            </a:avLst>
          </a:prstGeom>
          <a:solidFill>
            <a:srgbClr val="0F1A14"/>
          </a:solidFill>
          <a:ln w="9525">
            <a:solidFill>
              <a:srgbClr val="22E58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334256" y="1463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E58A"/>
                </a:solidFill>
              </a:rPr>
              <a:t>Kimi</a:t>
            </a:r>
            <a:endParaRPr lang="en-US" sz="1400" dirty="0"/>
          </a:p>
        </p:txBody>
      </p:sp>
      <p:sp>
        <p:nvSpPr>
          <p:cNvPr id="9" name="plat3"/>
          <p:cNvSpPr/>
          <p:nvPr/>
        </p:nvSpPr>
        <p:spPr>
          <a:xfrm>
            <a:off x="6181344" y="1463040"/>
            <a:ext cx="1645920" cy="548640"/>
          </a:xfrm>
          <a:prstGeom prst="roundRect">
            <a:avLst>
              <a:gd name="adj" fmla="val 50000"/>
            </a:avLst>
          </a:prstGeom>
          <a:solidFill>
            <a:srgbClr val="0F1A14"/>
          </a:solidFill>
          <a:ln w="9525">
            <a:solidFill>
              <a:srgbClr val="22E58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181344" y="1463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E58A"/>
                </a:solidFill>
              </a:rPr>
              <a:t>Codex</a:t>
            </a:r>
            <a:endParaRPr lang="en-US" sz="1400" dirty="0"/>
          </a:p>
        </p:txBody>
      </p:sp>
      <p:sp>
        <p:nvSpPr>
          <p:cNvPr id="11" name="plat4"/>
          <p:cNvSpPr/>
          <p:nvPr/>
        </p:nvSpPr>
        <p:spPr>
          <a:xfrm>
            <a:off x="8028432" y="1463040"/>
            <a:ext cx="1645920" cy="548640"/>
          </a:xfrm>
          <a:prstGeom prst="roundRect">
            <a:avLst>
              <a:gd name="adj" fmla="val 50000"/>
            </a:avLst>
          </a:prstGeom>
          <a:solidFill>
            <a:srgbClr val="0F1A14"/>
          </a:solidFill>
          <a:ln w="9525">
            <a:solidFill>
              <a:srgbClr val="22E58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028432" y="1463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E58A"/>
                </a:solidFill>
              </a:rPr>
              <a:t>Claude</a:t>
            </a:r>
            <a:endParaRPr lang="en-US" sz="1400" dirty="0"/>
          </a:p>
        </p:txBody>
      </p:sp>
      <p:sp>
        <p:nvSpPr>
          <p:cNvPr id="13" name="plat5"/>
          <p:cNvSpPr/>
          <p:nvPr/>
        </p:nvSpPr>
        <p:spPr>
          <a:xfrm>
            <a:off x="9875520" y="1463040"/>
            <a:ext cx="1645920" cy="548640"/>
          </a:xfrm>
          <a:prstGeom prst="roundRect">
            <a:avLst>
              <a:gd name="adj" fmla="val 50000"/>
            </a:avLst>
          </a:prstGeom>
          <a:solidFill>
            <a:srgbClr val="0F1A14"/>
          </a:solidFill>
          <a:ln w="9525">
            <a:solidFill>
              <a:srgbClr val="22E58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875520" y="1463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E58A"/>
                </a:solidFill>
              </a:rPr>
              <a:t>自建 Agent</a:t>
            </a:r>
            <a:endParaRPr lang="en-US" sz="1400" dirty="0"/>
          </a:p>
        </p:txBody>
      </p:sp>
      <p:sp>
        <p:nvSpPr>
          <p:cNvPr id="15" name="配置"/>
          <p:cNvSpPr/>
          <p:nvPr/>
        </p:nvSpPr>
        <p:spPr>
          <a:xfrm>
            <a:off x="640080" y="2286000"/>
            <a:ext cx="5669280" cy="3840480"/>
          </a:xfrm>
          <a:prstGeom prst="roundRect">
            <a:avLst>
              <a:gd name="adj" fmla="val 2857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60120" y="24688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4F0E8"/>
                </a:solidFill>
              </a:rPr>
              <a:t>MCP 客户端配置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60120" y="2880360"/>
            <a:ext cx="5029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8CD3B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8CD3B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"mcpServers":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8CD3B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"nobady-box":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8CD3B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"command": "npx",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8CD3B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"args": ["-y", "@nobady/box-mcp"],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8CD3B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"env": { "BOX_ID": "nb-xxxx", "BOX_TOKEN": "…" 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8CD3B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8CD3B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8CD3B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00" dirty="0"/>
          </a:p>
        </p:txBody>
      </p:sp>
      <p:sp>
        <p:nvSpPr>
          <p:cNvPr id="18" name="工具"/>
          <p:cNvSpPr/>
          <p:nvPr/>
        </p:nvSpPr>
        <p:spPr>
          <a:xfrm>
            <a:off x="6583680" y="2286000"/>
            <a:ext cx="4937760" cy="3840480"/>
          </a:xfrm>
          <a:prstGeom prst="roundRect">
            <a:avLst>
              <a:gd name="adj" fmla="val 2857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03720" y="24688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4F0E8"/>
                </a:solidFill>
              </a:rPr>
              <a:t>Agent 能调用的工具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903720" y="29260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phone.screenshot()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9144000" y="29260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F9A8B"/>
                </a:solidFill>
              </a:rPr>
              <a:t>拍屏，返回图片和识别出的元素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6903720" y="340156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phone.tap / swipe / type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9144000" y="3401568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F9A8B"/>
                </a:solidFill>
              </a:rPr>
              <a:t>点击、滑动、输入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6903720" y="3877056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phone.open_app(name)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9144000" y="3877056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F9A8B"/>
                </a:solidFill>
              </a:rPr>
              <a:t>按名字打开 App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6903720" y="4352544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phone.find(text | icon)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9144000" y="4352544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F9A8B"/>
                </a:solidFill>
              </a:rPr>
              <a:t>按文字或图标找元素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6903720" y="4828032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box.run(task)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9144000" y="482803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F9A8B"/>
                </a:solidFill>
              </a:rPr>
              <a:t>给一个自然语言任务，仓自己闭环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903720" y="53035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box.eject() / status()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9144000" y="53035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F9A8B"/>
                </a:solidFill>
              </a:rPr>
              <a:t>弹出托盘、查询状态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应用场景：任何需要有人拿着手机点的重复工作</a:t>
            </a:r>
            <a:endParaRPr lang="en-US" sz="3200" dirty="0"/>
          </a:p>
        </p:txBody>
      </p:sp>
      <p:sp>
        <p:nvSpPr>
          <p:cNvPr id="3" name="sc0"/>
          <p:cNvSpPr/>
          <p:nvPr/>
        </p:nvSpPr>
        <p:spPr>
          <a:xfrm>
            <a:off x="640080" y="1463040"/>
            <a:ext cx="3429000" cy="2148840"/>
          </a:xfrm>
          <a:prstGeom prst="roundRect">
            <a:avLst>
              <a:gd name="adj" fmla="val 510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169164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值班回复咨询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2140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定时查看未读消息，按你定的话术回复，拿不准的转给人。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0906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定时查看 → 话术回复 → 转人工</a:t>
            </a:r>
            <a:endParaRPr lang="en-US" sz="1050" dirty="0"/>
          </a:p>
        </p:txBody>
      </p:sp>
      <p:sp>
        <p:nvSpPr>
          <p:cNvPr id="7" name="sc1"/>
          <p:cNvSpPr/>
          <p:nvPr/>
        </p:nvSpPr>
        <p:spPr>
          <a:xfrm>
            <a:off x="4366260" y="1463040"/>
            <a:ext cx="3429000" cy="2148840"/>
          </a:xfrm>
          <a:prstGeom prst="roundRect">
            <a:avLst>
              <a:gd name="adj" fmla="val 510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40580" y="169164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跟进新线索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640580" y="212140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线索一到就加联系人、发第一条问候，结果写回你的 CRM。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4640580" y="30906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新线索 → 加好友·问候 → 写回</a:t>
            </a:r>
            <a:endParaRPr lang="en-US" sz="1050" dirty="0"/>
          </a:p>
        </p:txBody>
      </p:sp>
      <p:sp>
        <p:nvSpPr>
          <p:cNvPr id="11" name="sc2"/>
          <p:cNvSpPr/>
          <p:nvPr/>
        </p:nvSpPr>
        <p:spPr>
          <a:xfrm>
            <a:off x="8092440" y="1463040"/>
            <a:ext cx="3429000" cy="2148840"/>
          </a:xfrm>
          <a:prstGeom prst="roundRect">
            <a:avLst>
              <a:gd name="adj" fmla="val 510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66760" y="169164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定时发布内容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8366760" y="212140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到点把准备好的图文发到账号上，发完截图回传。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8366760" y="309067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素材就位 → 发布 → 截图回传</a:t>
            </a:r>
            <a:endParaRPr lang="en-US" sz="1050" dirty="0"/>
          </a:p>
        </p:txBody>
      </p:sp>
      <p:sp>
        <p:nvSpPr>
          <p:cNvPr id="15" name="sc3"/>
          <p:cNvSpPr/>
          <p:nvPr/>
        </p:nvSpPr>
        <p:spPr>
          <a:xfrm>
            <a:off x="640080" y="3886200"/>
            <a:ext cx="3429000" cy="2148840"/>
          </a:xfrm>
          <a:prstGeom prst="roundRect">
            <a:avLst>
              <a:gd name="adj" fmla="val 510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14400" y="411480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跨 App 搬运录入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914400" y="454456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把一个 App 里的订单、数据抄到另一个 App 或表格里。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914400" y="55138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读取 → 换 App → 录入</a:t>
            </a:r>
            <a:endParaRPr lang="en-US" sz="1050" dirty="0"/>
          </a:p>
        </p:txBody>
      </p:sp>
      <p:sp>
        <p:nvSpPr>
          <p:cNvPr id="19" name="sc4"/>
          <p:cNvSpPr/>
          <p:nvPr/>
        </p:nvSpPr>
        <p:spPr>
          <a:xfrm>
            <a:off x="4366260" y="3886200"/>
            <a:ext cx="3429000" cy="2148840"/>
          </a:xfrm>
          <a:prstGeom prst="roundRect">
            <a:avLst>
              <a:gd name="adj" fmla="val 510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640580" y="411480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查询并回传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4640580" y="454456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登录只有 App 能查的后台，把数据和截图交回给 Agent。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4640580" y="55138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打开 → 查询 → 回传</a:t>
            </a:r>
            <a:endParaRPr lang="en-US" sz="1050" dirty="0"/>
          </a:p>
        </p:txBody>
      </p:sp>
      <p:sp>
        <p:nvSpPr>
          <p:cNvPr id="23" name="sc5"/>
          <p:cNvSpPr/>
          <p:nvPr/>
        </p:nvSpPr>
        <p:spPr>
          <a:xfrm>
            <a:off x="8092440" y="3886200"/>
            <a:ext cx="3429000" cy="2148840"/>
          </a:xfrm>
          <a:prstGeom prst="roundRect">
            <a:avLst>
              <a:gd name="adj" fmla="val 510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366760" y="411480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真机测试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8366760" y="454456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让写代码的 Agent 在真机上跑测试、截图、验证。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8366760" y="551383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2E58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构建 → 真机运行 → 截图验证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规格与包装清单</a:t>
            </a:r>
            <a:endParaRPr lang="en-US" sz="3200" dirty="0"/>
          </a:p>
        </p:txBody>
      </p:sp>
      <p:graphicFrame>
        <p:nvGraphicFramePr>
          <p:cNvPr id="14" name="规格表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463040"/>
          <a:ext cx="658368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502920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E58A"/>
                          </a:solidFill>
                        </a:rPr>
                        <a:t>尺寸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E4F0E8"/>
                          </a:solidFill>
                        </a:rPr>
                        <a:t>123 × 230 × 172 mm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E58A"/>
                          </a:solidFill>
                        </a:rPr>
                        <a:t>摄像头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E4F0E8"/>
                          </a:solidFill>
                        </a:rPr>
                        <a:t>500 万像素广角，镜头到屏幕 120 mm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E58A"/>
                          </a:solidFill>
                        </a:rPr>
                        <a:t>托盘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E4F0E8"/>
                          </a:solidFill>
                        </a:rPr>
                        <a:t>自动弹出，推回锁住，锁住即充电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E58A"/>
                          </a:solidFill>
                        </a:rPr>
                        <a:t>点击方式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E4F0E8"/>
                          </a:solidFill>
                        </a:rPr>
                        <a:t>蓝牙 HID，手机不装任何软件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E58A"/>
                          </a:solidFill>
                        </a:rPr>
                        <a:t>连接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E4F0E8"/>
                          </a:solidFill>
                        </a:rPr>
                        <a:t>Wi-Fi 连 MCP Server，蓝牙连手机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E58A"/>
                          </a:solidFill>
                        </a:rPr>
                        <a:t>供电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E4F0E8"/>
                          </a:solidFill>
                        </a:rPr>
                        <a:t>USB-C PD 30 W，一根线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E58A"/>
                          </a:solidFill>
                        </a:rPr>
                        <a:t>适配手机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E4F0E8"/>
                          </a:solidFill>
                        </a:rPr>
                        <a:t>宽 64–81 mm、长 130–182 mm、厚 ≤ 12 mm（含壳）的直板手机；不支持折叠屏</a:t>
                      </a:r>
                      <a:endParaRPr lang="en-US" sz="1300" dirty="0"/>
                    </a:p>
                  </a:txBody>
                  <a:tcPr marL="109728" marR="109728" marT="73152" marB="73152">
                    <a:lnL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2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14"/>
                    </a:solidFill>
                  </a:tcPr>
                </a:tc>
              </a:tr>
            </a:tbl>
          </a:graphicData>
        </a:graphic>
      </p:graphicFrame>
      <p:sp>
        <p:nvSpPr>
          <p:cNvPr id="4" name="清单"/>
          <p:cNvSpPr/>
          <p:nvPr/>
        </p:nvSpPr>
        <p:spPr>
          <a:xfrm>
            <a:off x="7589520" y="1463040"/>
            <a:ext cx="3977640" cy="3749040"/>
          </a:xfrm>
          <a:prstGeom prst="roundRect">
            <a:avLst>
              <a:gd name="adj" fmla="val 2927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909560" y="16459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4F0E8"/>
                </a:solidFill>
              </a:rPr>
              <a:t>包装清单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909560" y="2103120"/>
            <a:ext cx="33832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E4F0E8"/>
                </a:solidFill>
              </a:rPr>
              <a:t>Nobady Box V1.0 主机 ×1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E4F0E8"/>
                </a:solidFill>
              </a:rPr>
              <a:t>手机卡托 4 套（XS / S / M / L）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E4F0E8"/>
                </a:solidFill>
              </a:rPr>
              <a:t>充电短线 ×2（USB-C）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E4F0E8"/>
                </a:solidFill>
              </a:rPr>
              <a:t>30 W 适配器 + 1 m 线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E4F0E8"/>
                </a:solidFill>
              </a:rPr>
              <a:t>MCP 配置二维码和激活码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54864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开源：MCP Server 与 SDK 开源（GitHub / Gitee / GitCode 同步），自己部署、自带模型免费；硬件与固件为商业产品，随整机交付。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抽屉里，躺着 20 亿部手机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7F9A8B"/>
                </a:solidFill>
              </a:rPr>
              <a:t>中国的手机存量世界第一，淘汰下来的手机大多没有坏，只是没有用处了。</a:t>
            </a:r>
            <a:endParaRPr lang="en-US" sz="1600" dirty="0"/>
          </a:p>
        </p:txBody>
      </p:sp>
      <p:sp>
        <p:nvSpPr>
          <p:cNvPr id="4" name="stat0"/>
          <p:cNvSpPr/>
          <p:nvPr/>
        </p:nvSpPr>
        <p:spPr>
          <a:xfrm>
            <a:off x="640080" y="2103120"/>
            <a:ext cx="2560320" cy="1783080"/>
          </a:xfrm>
          <a:prstGeom prst="roundRect">
            <a:avLst>
              <a:gd name="adj" fmla="val 6154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2402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E58A"/>
                </a:solidFill>
              </a:rPr>
              <a:t>18.49 亿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9718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4F0E8"/>
                </a:solidFill>
              </a:rPr>
              <a:t>移动电话用户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364992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9A8B"/>
                </a:solidFill>
              </a:rPr>
              <a:t>工信部，2026 年 8 月末</a:t>
            </a:r>
            <a:endParaRPr lang="en-US" sz="1000" dirty="0"/>
          </a:p>
        </p:txBody>
      </p:sp>
      <p:sp>
        <p:nvSpPr>
          <p:cNvPr id="8" name="stat1"/>
          <p:cNvSpPr/>
          <p:nvPr/>
        </p:nvSpPr>
        <p:spPr>
          <a:xfrm>
            <a:off x="3413455" y="2103120"/>
            <a:ext cx="2560320" cy="1783080"/>
          </a:xfrm>
          <a:prstGeom prst="roundRect">
            <a:avLst>
              <a:gd name="adj" fmla="val 6154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42055" y="22402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E58A"/>
                </a:solidFill>
              </a:rPr>
              <a:t>4 亿+ / 年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3642055" y="29718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4F0E8"/>
                </a:solidFill>
              </a:rPr>
              <a:t>每年新产生的废旧手机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642055" y="3364992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9A8B"/>
                </a:solidFill>
              </a:rPr>
              <a:t>中国循环经济协会</a:t>
            </a:r>
            <a:endParaRPr lang="en-US" sz="1000" dirty="0"/>
          </a:p>
        </p:txBody>
      </p:sp>
      <p:sp>
        <p:nvSpPr>
          <p:cNvPr id="12" name="stat2"/>
          <p:cNvSpPr/>
          <p:nvPr/>
        </p:nvSpPr>
        <p:spPr>
          <a:xfrm>
            <a:off x="6186830" y="2103120"/>
            <a:ext cx="2560320" cy="1783080"/>
          </a:xfrm>
          <a:prstGeom prst="roundRect">
            <a:avLst>
              <a:gd name="adj" fmla="val 6154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15430" y="22402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E58A"/>
                </a:solidFill>
              </a:rPr>
              <a:t>20 亿+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6415430" y="29718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4F0E8"/>
                </a:solidFill>
              </a:rPr>
              <a:t>闲置手机存量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415430" y="3364992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9A8B"/>
                </a:solidFill>
              </a:rPr>
              <a:t>中国循环经济协会</a:t>
            </a:r>
            <a:endParaRPr lang="en-US" sz="1000" dirty="0"/>
          </a:p>
        </p:txBody>
      </p:sp>
      <p:sp>
        <p:nvSpPr>
          <p:cNvPr id="16" name="stat3"/>
          <p:cNvSpPr/>
          <p:nvPr/>
        </p:nvSpPr>
        <p:spPr>
          <a:xfrm>
            <a:off x="8960206" y="2103120"/>
            <a:ext cx="2560320" cy="1783080"/>
          </a:xfrm>
          <a:prstGeom prst="roundRect">
            <a:avLst>
              <a:gd name="adj" fmla="val 6154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188806" y="22402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E58A"/>
                </a:solidFill>
              </a:rPr>
              <a:t>2.96 亿部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9188806" y="29718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4F0E8"/>
                </a:solidFill>
              </a:rPr>
              <a:t>2025 年二手手机交易量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9188806" y="3364992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9A8B"/>
                </a:solidFill>
              </a:rPr>
              <a:t>智研咨询，交易额 4125 亿元</a:t>
            </a:r>
            <a:endParaRPr lang="en-US" sz="1000" dirty="0"/>
          </a:p>
        </p:txBody>
      </p:sp>
      <p:sp>
        <p:nvSpPr>
          <p:cNvPr id="20" name="去向"/>
          <p:cNvSpPr/>
          <p:nvPr/>
        </p:nvSpPr>
        <p:spPr>
          <a:xfrm>
            <a:off x="640080" y="4160520"/>
            <a:ext cx="5212080" cy="1737360"/>
          </a:xfrm>
          <a:prstGeom prst="roundRect">
            <a:avLst>
              <a:gd name="adj" fmla="val 631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0120" y="42976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4F0E8"/>
                </a:solidFill>
              </a:rPr>
              <a:t>淘汰的手机去了哪里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60120" y="4709160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●"/>
            </a:pPr>
            <a:r>
              <a:rPr lang="en-US" sz="1300" dirty="0">
                <a:solidFill>
                  <a:srgbClr val="7F9A8B"/>
                </a:solidFill>
              </a:rPr>
              <a:t>54.2% 被消费者闲置留存在家里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●"/>
            </a:pPr>
            <a:r>
              <a:rPr lang="en-US" sz="1300" dirty="0">
                <a:solidFill>
                  <a:srgbClr val="7F9A8B"/>
                </a:solidFill>
              </a:rPr>
              <a:t>只有约 5% 进入正规回收渠道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●"/>
            </a:pPr>
            <a:r>
              <a:rPr lang="en-US" sz="1300" dirty="0">
                <a:solidFill>
                  <a:srgbClr val="7F9A8B"/>
                </a:solidFill>
              </a:rPr>
              <a:t>按全国约 4.9 亿户家庭算，平均每户 4 部闲置手机</a:t>
            </a:r>
            <a:endParaRPr lang="en-US" sz="1300" dirty="0"/>
          </a:p>
        </p:txBody>
      </p:sp>
      <p:sp>
        <p:nvSpPr>
          <p:cNvPr id="23" name="含义"/>
          <p:cNvSpPr/>
          <p:nvPr/>
        </p:nvSpPr>
        <p:spPr>
          <a:xfrm>
            <a:off x="6309360" y="4160520"/>
            <a:ext cx="5212080" cy="1737360"/>
          </a:xfrm>
          <a:prstGeom prst="roundRect">
            <a:avLst>
              <a:gd name="adj" fmla="val 6316"/>
            </a:avLst>
          </a:prstGeom>
          <a:solidFill>
            <a:srgbClr val="0F1A14"/>
          </a:solidFill>
          <a:ln w="9525">
            <a:solidFill>
              <a:srgbClr val="1A2A2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629400" y="42976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E58A"/>
                </a:solidFill>
              </a:rPr>
              <a:t>这些手机不会消失，只是在等一个用处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629400" y="4709160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4F0E8"/>
                </a:solidFill>
              </a:rPr>
              <a:t>它们能开机、能上网、能登录账号。缺的不是性能，是一个让它们重新干活的理由。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不用买新设备：旧手机，第二次生命</a:t>
            </a:r>
            <a:endParaRPr lang="en-US" sz="3200" dirty="0"/>
          </a:p>
        </p:txBody>
      </p:sp>
      <p:pic>
        <p:nvPicPr>
          <p:cNvPr id="3" name="托盘渲染" descr="img/tray_closeup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5394960" cy="303580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4498848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9A8B"/>
                </a:solidFill>
              </a:rPr>
              <a:t>任何一部能开机的安卓手机，放进去就是 Agent 的身体。</a:t>
            </a:r>
            <a:endParaRPr lang="en-US" sz="1000" dirty="0"/>
          </a:p>
        </p:txBody>
      </p:sp>
      <p:sp>
        <p:nvSpPr>
          <p:cNvPr id="5" name="num1"/>
          <p:cNvSpPr/>
          <p:nvPr/>
        </p:nvSpPr>
        <p:spPr>
          <a:xfrm>
            <a:off x="6400800" y="1389888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400800" y="13898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949440" y="137160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零设备成本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949440" y="17830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用户不用再买一部手机。抽屉里的旧安卓机就是 Agent 的手和眼，Nobady Box 只负责看和点。</a:t>
            </a:r>
            <a:endParaRPr lang="en-US" sz="1250" dirty="0"/>
          </a:p>
        </p:txBody>
      </p:sp>
      <p:sp>
        <p:nvSpPr>
          <p:cNvPr id="9" name="num2"/>
          <p:cNvSpPr/>
          <p:nvPr/>
        </p:nvSpPr>
        <p:spPr>
          <a:xfrm>
            <a:off x="6400800" y="2414016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400800" y="24140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6949440" y="2395728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账号跟着手机活过来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949440" y="2807208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很多平台账号绑在真机上，权重、历史、登录态都在那部手机里。放进仓，账号就能继续运行。</a:t>
            </a:r>
            <a:endParaRPr lang="en-US" sz="1250" dirty="0"/>
          </a:p>
        </p:txBody>
      </p:sp>
      <p:sp>
        <p:nvSpPr>
          <p:cNvPr id="13" name="num3"/>
          <p:cNvSpPr/>
          <p:nvPr/>
        </p:nvSpPr>
        <p:spPr>
          <a:xfrm>
            <a:off x="6400800" y="3438144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0" y="34381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6949440" y="3419856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手机还是手机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6949440" y="3831336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不刷机、不 root、不装任何东西。随时拿出来，它仍然是一部正常的手机。</a:t>
            </a:r>
            <a:endParaRPr lang="en-US" sz="1250" dirty="0"/>
          </a:p>
        </p:txBody>
      </p:sp>
      <p:sp>
        <p:nvSpPr>
          <p:cNvPr id="17" name="num4"/>
          <p:cNvSpPr/>
          <p:nvPr/>
        </p:nvSpPr>
        <p:spPr>
          <a:xfrm>
            <a:off x="6400800" y="4462272"/>
            <a:ext cx="384048" cy="384048"/>
          </a:xfrm>
          <a:prstGeom prst="ellipse">
            <a:avLst/>
          </a:prstGeom>
          <a:solidFill>
            <a:srgbClr val="22E58A"/>
          </a:solidFill>
          <a:ln w="12700">
            <a:solidFill>
              <a:srgbClr val="22E58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400800" y="44622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0B09"/>
                </a:solidFill>
              </a:rPr>
              <a:t>4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6949440" y="4443984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4F0E8"/>
                </a:solidFill>
              </a:rPr>
              <a:t>一户一台起步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6949440" y="4855464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7F9A8B"/>
                </a:solidFill>
              </a:rPr>
              <a:t>一台仓放一部手机；家里每多一部闲置机，就多一个能干活的 Agent 席位。</a:t>
            </a:r>
            <a:endParaRPr lang="en-US" sz="1250" dirty="0"/>
          </a:p>
        </p:txBody>
      </p:sp>
      <p:sp>
        <p:nvSpPr>
          <p:cNvPr id="21" name="Text 18"/>
          <p:cNvSpPr txBox="1"/>
          <p:nvPr/>
        </p:nvSpPr>
        <p:spPr>
          <a:xfrm>
            <a:off x="640080" y="56692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E4F0E8"/>
                </a:solidFill>
              </a:rPr>
              <a:t>我们不卖手机，我们激活手机。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正面渲染" descr="img/front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22E58A"/>
                </a:solidFill>
              </a:rPr>
              <a:t>NOBADY BOX V1.0</a:t>
            </a:r>
            <a:endParaRPr lang="en-US" sz="13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640080" y="2103120"/>
            <a:ext cx="6035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让你的 Agent</a:t>
            </a:r>
            <a:endParaRPr lang="en-US" sz="4400" dirty="0"/>
          </a:p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从今天开始用手机</a:t>
            </a:r>
            <a:endParaRPr lang="en-US" sz="44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640080" y="402336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大脑已经长大，现在给它一双眼睛和一双手。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5120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4F0E8"/>
                </a:solidFill>
              </a:rPr>
              <a:t>nobody.cloud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54864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9A8B"/>
                </a:solidFill>
              </a:rPr>
              <a:t>深圳煜林长晟科技有限公司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bady Box">
  <a:themeElements>
    <a:clrScheme name="Nobady Box">
      <a:dk1>
        <a:srgbClr val="070B09"/>
      </a:dk1>
      <a:lt1>
        <a:srgbClr val="E4F0E8"/>
      </a:lt1>
      <a:dk2>
        <a:srgbClr val="0F1A14"/>
      </a:dk2>
      <a:lt2>
        <a:srgbClr val="7F9A8B"/>
      </a:lt2>
      <a:accent1>
        <a:srgbClr val="22E58A"/>
      </a:accent1>
      <a:accent2>
        <a:srgbClr val="19B36B"/>
      </a:accent2>
      <a:accent3>
        <a:srgbClr val="173246"/>
      </a:accent3>
      <a:accent4>
        <a:srgbClr val="2A3331"/>
      </a:accent4>
      <a:accent5>
        <a:srgbClr val="8CD3B1"/>
      </a:accent5>
      <a:accent6>
        <a:srgbClr val="355547"/>
      </a:accent6>
      <a:hlink>
        <a:srgbClr val="22E58A"/>
      </a:hlink>
      <a:folHlink>
        <a:srgbClr val="19B36B"/>
      </a:folHlink>
    </a:clrScheme>
    <a:fontScheme name="Nobady Box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深圳煜林长晟科技有限公司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Nobady Box V1.0 产品介绍</dc:title>
  <dc:subject>PptxGenJS Presentation</dc:subject>
  <dc:creator>深圳煜林长晟科技有限公司</dc:creator>
  <cp:lastModifiedBy>深圳煜林长晟科技有限公司</cp:lastModifiedBy>
  <cp:revision>1</cp:revision>
  <dcterms:created xsi:type="dcterms:W3CDTF">2026-10-19T06:16:43Z</dcterms:created>
  <dcterms:modified xsi:type="dcterms:W3CDTF">2026-10-19T06:16:43Z</dcterms:modified>
</cp:coreProperties>
</file>